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diagrams/data2.xml" ContentType="application/vnd.openxmlformats-officedocument.drawingml.diagramData+xml"/>
  <Override PartName="/ppt/tableStyles.xml" ContentType="application/vnd.openxmlformats-officedocument.presentationml.tableStyles+xml"/>
  <Override PartName="/ppt/diagrams/drawing2.xml" ContentType="application/vnd.ms-office.drawingml.diagramDrawing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diagrams/layout2.xml" ContentType="application/vnd.openxmlformats-officedocument.drawingml.diagram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quickStyle3.xml" ContentType="application/vnd.openxmlformats-officedocument.drawingml.diagram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quickStyle1.xml" ContentType="application/vnd.openxmlformats-officedocument.drawingml.diagramStyl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diagrams/colors3.xml" ContentType="application/vnd.openxmlformats-officedocument.drawingml.diagramColors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diagrams/colors1.xml" ContentType="application/vnd.openxmlformats-officedocument.drawingml.diagramColors+xml"/>
  <Override PartName="/ppt/diagrams/data3.xml" ContentType="application/vnd.openxmlformats-officedocument.drawingml.diagramData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diagrams/layout3.xml" ContentType="application/vnd.openxmlformats-officedocument.drawingml.diagramLayout+xml"/>
  <Override PartName="/ppt/diagrams/drawing1.xml" ContentType="application/vnd.ms-office.drawingml.diagramDrawing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diagrams/quickStyle2.xml" ContentType="application/vnd.openxmlformats-officedocument.drawingml.diagramStyle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7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3397" autoAdjust="0"/>
    <p:restoredTop sz="94660"/>
  </p:normalViewPr>
  <p:slideViewPr>
    <p:cSldViewPr snapToGrid="0" snapToObjects="1" showGuides="1">
      <p:cViewPr>
        <p:scale>
          <a:sx n="100" d="100"/>
          <a:sy n="100" d="100"/>
        </p:scale>
        <p:origin x="-680" y="-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820637-12B8-B347-B191-0D54861AED08}" type="doc">
      <dgm:prSet loTypeId="urn:microsoft.com/office/officeart/2005/8/layout/vList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3847217-98F2-A347-9586-FAF27C711E7A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/>
            <a:t>Identify Customers/Understand their Needs</a:t>
          </a:r>
          <a:endParaRPr lang="en-US" dirty="0"/>
        </a:p>
      </dgm:t>
    </dgm:pt>
    <dgm:pt modelId="{F3F9D242-A446-4F4E-814C-D056EEDC3C0B}" type="parTrans" cxnId="{C5832D08-A800-AD4B-99E4-3D932FA14C67}">
      <dgm:prSet/>
      <dgm:spPr/>
      <dgm:t>
        <a:bodyPr/>
        <a:lstStyle/>
        <a:p>
          <a:endParaRPr lang="en-US"/>
        </a:p>
      </dgm:t>
    </dgm:pt>
    <dgm:pt modelId="{27B9D782-3CE1-E04D-845C-383A33D88018}" type="sibTrans" cxnId="{C5832D08-A800-AD4B-99E4-3D932FA14C67}">
      <dgm:prSet/>
      <dgm:spPr/>
      <dgm:t>
        <a:bodyPr/>
        <a:lstStyle/>
        <a:p>
          <a:endParaRPr lang="en-US"/>
        </a:p>
      </dgm:t>
    </dgm:pt>
    <dgm:pt modelId="{5434F3EC-26F0-0641-90CA-06FC440464E9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/>
            <a:t>Develop a Product/Service and that meets the needs of the customer</a:t>
          </a:r>
          <a:endParaRPr lang="en-US" dirty="0"/>
        </a:p>
      </dgm:t>
    </dgm:pt>
    <dgm:pt modelId="{475B9963-7B09-584E-A338-76E050AFAC39}" type="parTrans" cxnId="{058B04A8-5AB0-F742-84DB-181B3476DC26}">
      <dgm:prSet/>
      <dgm:spPr/>
      <dgm:t>
        <a:bodyPr/>
        <a:lstStyle/>
        <a:p>
          <a:endParaRPr lang="en-US"/>
        </a:p>
      </dgm:t>
    </dgm:pt>
    <dgm:pt modelId="{CE26FB40-8B5C-6C48-AA4D-C79E36158B27}" type="sibTrans" cxnId="{058B04A8-5AB0-F742-84DB-181B3476DC26}">
      <dgm:prSet/>
      <dgm:spPr/>
      <dgm:t>
        <a:bodyPr/>
        <a:lstStyle/>
        <a:p>
          <a:endParaRPr lang="en-US"/>
        </a:p>
      </dgm:t>
    </dgm:pt>
    <dgm:pt modelId="{9BB83482-8B55-E248-9C9A-4C1610CA6BD5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/>
            <a:t>Profitability</a:t>
          </a:r>
          <a:endParaRPr lang="en-US" dirty="0"/>
        </a:p>
      </dgm:t>
    </dgm:pt>
    <dgm:pt modelId="{23BA08ED-CAFF-BC49-A92D-975293A06880}" type="parTrans" cxnId="{A034C706-E901-1641-8B97-2896229243F9}">
      <dgm:prSet/>
      <dgm:spPr/>
      <dgm:t>
        <a:bodyPr/>
        <a:lstStyle/>
        <a:p>
          <a:endParaRPr lang="en-US"/>
        </a:p>
      </dgm:t>
    </dgm:pt>
    <dgm:pt modelId="{4396FE17-DCC1-6A43-BD68-F8A0971454CD}" type="sibTrans" cxnId="{A034C706-E901-1641-8B97-2896229243F9}">
      <dgm:prSet/>
      <dgm:spPr/>
      <dgm:t>
        <a:bodyPr/>
        <a:lstStyle/>
        <a:p>
          <a:endParaRPr lang="en-US"/>
        </a:p>
      </dgm:t>
    </dgm:pt>
    <dgm:pt modelId="{ED63EE21-3C36-084B-8693-29147FA38851}" type="pres">
      <dgm:prSet presAssocID="{24820637-12B8-B347-B191-0D54861AED0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F76311-0101-D040-8117-2218FB47A208}" type="pres">
      <dgm:prSet presAssocID="{93847217-98F2-A347-9586-FAF27C711E7A}" presName="composite" presStyleCnt="0"/>
      <dgm:spPr/>
    </dgm:pt>
    <dgm:pt modelId="{B22B0E9B-7B2F-1D48-A2EB-D53D58DEBD8C}" type="pres">
      <dgm:prSet presAssocID="{93847217-98F2-A347-9586-FAF27C711E7A}" presName="imgShp" presStyleLbl="fgImgPlace1" presStyleIdx="0" presStyleCnt="3"/>
      <dgm:spPr/>
    </dgm:pt>
    <dgm:pt modelId="{D70B232C-619E-8A48-92DE-4FB65EC26B9E}" type="pres">
      <dgm:prSet presAssocID="{93847217-98F2-A347-9586-FAF27C711E7A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339A9E-62A3-B847-815B-66C5E0709CDC}" type="pres">
      <dgm:prSet presAssocID="{27B9D782-3CE1-E04D-845C-383A33D88018}" presName="spacing" presStyleCnt="0"/>
      <dgm:spPr/>
    </dgm:pt>
    <dgm:pt modelId="{B7DE5329-9CCB-9B4C-8FF2-0E9087BFB0BF}" type="pres">
      <dgm:prSet presAssocID="{5434F3EC-26F0-0641-90CA-06FC440464E9}" presName="composite" presStyleCnt="0"/>
      <dgm:spPr/>
    </dgm:pt>
    <dgm:pt modelId="{CB165710-1AE6-9E47-B73C-FF7BCBE556D3}" type="pres">
      <dgm:prSet presAssocID="{5434F3EC-26F0-0641-90CA-06FC440464E9}" presName="imgShp" presStyleLbl="fgImgPlace1" presStyleIdx="1" presStyleCnt="3"/>
      <dgm:spPr/>
    </dgm:pt>
    <dgm:pt modelId="{8DDC1962-D58E-0648-8347-B78216A9469F}" type="pres">
      <dgm:prSet presAssocID="{5434F3EC-26F0-0641-90CA-06FC440464E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05040D-E222-FC43-A18F-069C7B268317}" type="pres">
      <dgm:prSet presAssocID="{CE26FB40-8B5C-6C48-AA4D-C79E36158B27}" presName="spacing" presStyleCnt="0"/>
      <dgm:spPr/>
    </dgm:pt>
    <dgm:pt modelId="{01025932-C00F-4249-9C47-49F5299E5145}" type="pres">
      <dgm:prSet presAssocID="{9BB83482-8B55-E248-9C9A-4C1610CA6BD5}" presName="composite" presStyleCnt="0"/>
      <dgm:spPr/>
    </dgm:pt>
    <dgm:pt modelId="{8BBFB638-FEE2-384A-BA7C-7599B8FD559C}" type="pres">
      <dgm:prSet presAssocID="{9BB83482-8B55-E248-9C9A-4C1610CA6BD5}" presName="imgShp" presStyleLbl="fgImgPlace1" presStyleIdx="2" presStyleCnt="3"/>
      <dgm:spPr/>
    </dgm:pt>
    <dgm:pt modelId="{9B3D328B-8C12-9049-AFAF-07AE959CF43A}" type="pres">
      <dgm:prSet presAssocID="{9BB83482-8B55-E248-9C9A-4C1610CA6BD5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8B04A8-5AB0-F742-84DB-181B3476DC26}" srcId="{24820637-12B8-B347-B191-0D54861AED08}" destId="{5434F3EC-26F0-0641-90CA-06FC440464E9}" srcOrd="1" destOrd="0" parTransId="{475B9963-7B09-584E-A338-76E050AFAC39}" sibTransId="{CE26FB40-8B5C-6C48-AA4D-C79E36158B27}"/>
    <dgm:cxn modelId="{DA67DD8B-2AF6-4848-8BB9-FC41D75AECEC}" type="presOf" srcId="{24820637-12B8-B347-B191-0D54861AED08}" destId="{ED63EE21-3C36-084B-8693-29147FA38851}" srcOrd="0" destOrd="0" presId="urn:microsoft.com/office/officeart/2005/8/layout/vList3"/>
    <dgm:cxn modelId="{A8E76817-3182-B24C-96D7-44DDE062FC8F}" type="presOf" srcId="{5434F3EC-26F0-0641-90CA-06FC440464E9}" destId="{8DDC1962-D58E-0648-8347-B78216A9469F}" srcOrd="0" destOrd="0" presId="urn:microsoft.com/office/officeart/2005/8/layout/vList3"/>
    <dgm:cxn modelId="{A034C706-E901-1641-8B97-2896229243F9}" srcId="{24820637-12B8-B347-B191-0D54861AED08}" destId="{9BB83482-8B55-E248-9C9A-4C1610CA6BD5}" srcOrd="2" destOrd="0" parTransId="{23BA08ED-CAFF-BC49-A92D-975293A06880}" sibTransId="{4396FE17-DCC1-6A43-BD68-F8A0971454CD}"/>
    <dgm:cxn modelId="{25A05144-1800-BD46-B462-39120956BC44}" type="presOf" srcId="{93847217-98F2-A347-9586-FAF27C711E7A}" destId="{D70B232C-619E-8A48-92DE-4FB65EC26B9E}" srcOrd="0" destOrd="0" presId="urn:microsoft.com/office/officeart/2005/8/layout/vList3"/>
    <dgm:cxn modelId="{C5832D08-A800-AD4B-99E4-3D932FA14C67}" srcId="{24820637-12B8-B347-B191-0D54861AED08}" destId="{93847217-98F2-A347-9586-FAF27C711E7A}" srcOrd="0" destOrd="0" parTransId="{F3F9D242-A446-4F4E-814C-D056EEDC3C0B}" sibTransId="{27B9D782-3CE1-E04D-845C-383A33D88018}"/>
    <dgm:cxn modelId="{77FDC40E-B5C4-BE45-916A-F60EEA08D3F1}" type="presOf" srcId="{9BB83482-8B55-E248-9C9A-4C1610CA6BD5}" destId="{9B3D328B-8C12-9049-AFAF-07AE959CF43A}" srcOrd="0" destOrd="0" presId="urn:microsoft.com/office/officeart/2005/8/layout/vList3"/>
    <dgm:cxn modelId="{23CC3066-1B31-6948-8BBA-485EE7EAC182}" type="presParOf" srcId="{ED63EE21-3C36-084B-8693-29147FA38851}" destId="{0DF76311-0101-D040-8117-2218FB47A208}" srcOrd="0" destOrd="0" presId="urn:microsoft.com/office/officeart/2005/8/layout/vList3"/>
    <dgm:cxn modelId="{835B672A-E1EE-5944-A8FE-98A9B1AB8BD1}" type="presParOf" srcId="{0DF76311-0101-D040-8117-2218FB47A208}" destId="{B22B0E9B-7B2F-1D48-A2EB-D53D58DEBD8C}" srcOrd="0" destOrd="0" presId="urn:microsoft.com/office/officeart/2005/8/layout/vList3"/>
    <dgm:cxn modelId="{E06B08FD-5B72-E248-B382-44FFB141EC59}" type="presParOf" srcId="{0DF76311-0101-D040-8117-2218FB47A208}" destId="{D70B232C-619E-8A48-92DE-4FB65EC26B9E}" srcOrd="1" destOrd="0" presId="urn:microsoft.com/office/officeart/2005/8/layout/vList3"/>
    <dgm:cxn modelId="{2ED2631D-2B12-DD49-9B01-D9A9CECA8F1F}" type="presParOf" srcId="{ED63EE21-3C36-084B-8693-29147FA38851}" destId="{B3339A9E-62A3-B847-815B-66C5E0709CDC}" srcOrd="1" destOrd="0" presId="urn:microsoft.com/office/officeart/2005/8/layout/vList3"/>
    <dgm:cxn modelId="{1D1DE706-949E-1D47-8F54-B4E79613F3D5}" type="presParOf" srcId="{ED63EE21-3C36-084B-8693-29147FA38851}" destId="{B7DE5329-9CCB-9B4C-8FF2-0E9087BFB0BF}" srcOrd="2" destOrd="0" presId="urn:microsoft.com/office/officeart/2005/8/layout/vList3"/>
    <dgm:cxn modelId="{175C4687-BA9F-1B49-A687-F77EB8BF7CD4}" type="presParOf" srcId="{B7DE5329-9CCB-9B4C-8FF2-0E9087BFB0BF}" destId="{CB165710-1AE6-9E47-B73C-FF7BCBE556D3}" srcOrd="0" destOrd="0" presId="urn:microsoft.com/office/officeart/2005/8/layout/vList3"/>
    <dgm:cxn modelId="{041AC602-722B-D44E-A7BB-7A00309A1C66}" type="presParOf" srcId="{B7DE5329-9CCB-9B4C-8FF2-0E9087BFB0BF}" destId="{8DDC1962-D58E-0648-8347-B78216A9469F}" srcOrd="1" destOrd="0" presId="urn:microsoft.com/office/officeart/2005/8/layout/vList3"/>
    <dgm:cxn modelId="{0CF5F88E-72E8-D94E-9DF9-C69D2AD09769}" type="presParOf" srcId="{ED63EE21-3C36-084B-8693-29147FA38851}" destId="{9205040D-E222-FC43-A18F-069C7B268317}" srcOrd="3" destOrd="0" presId="urn:microsoft.com/office/officeart/2005/8/layout/vList3"/>
    <dgm:cxn modelId="{7F163FD1-4BF8-F94D-8F05-D2F6FA9AD7A7}" type="presParOf" srcId="{ED63EE21-3C36-084B-8693-29147FA38851}" destId="{01025932-C00F-4249-9C47-49F5299E5145}" srcOrd="4" destOrd="0" presId="urn:microsoft.com/office/officeart/2005/8/layout/vList3"/>
    <dgm:cxn modelId="{79DDDCE1-3C93-224C-BA95-6E1FB3796E38}" type="presParOf" srcId="{01025932-C00F-4249-9C47-49F5299E5145}" destId="{8BBFB638-FEE2-384A-BA7C-7599B8FD559C}" srcOrd="0" destOrd="0" presId="urn:microsoft.com/office/officeart/2005/8/layout/vList3"/>
    <dgm:cxn modelId="{D06DE4E8-030E-2948-ADF8-61E7533DC37A}" type="presParOf" srcId="{01025932-C00F-4249-9C47-49F5299E5145}" destId="{9B3D328B-8C12-9049-AFAF-07AE959CF43A}" srcOrd="1" destOrd="0" presId="urn:microsoft.com/office/officeart/2005/8/layout/vList3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70B779-9E9D-4041-B2CA-2F885C0F7E45}" type="doc">
      <dgm:prSet loTypeId="urn:microsoft.com/office/officeart/2005/8/layout/process2" loCatId="process" qsTypeId="urn:microsoft.com/office/officeart/2005/8/quickstyle/simple4" qsCatId="simple" csTypeId="urn:microsoft.com/office/officeart/2005/8/colors/accent5_2" csCatId="accent5" phldr="1"/>
      <dgm:spPr/>
    </dgm:pt>
    <dgm:pt modelId="{8BBE3782-4FC5-8049-B90E-FCE286559D68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/>
            <a:t>Target Market</a:t>
          </a:r>
          <a:endParaRPr lang="en-US" dirty="0"/>
        </a:p>
      </dgm:t>
    </dgm:pt>
    <dgm:pt modelId="{8DC2B0E9-4485-FD40-9005-DAC96AAC7586}" type="parTrans" cxnId="{157A1626-FDF4-CF49-A948-F6F3AD21E73D}">
      <dgm:prSet/>
      <dgm:spPr/>
      <dgm:t>
        <a:bodyPr/>
        <a:lstStyle/>
        <a:p>
          <a:endParaRPr lang="en-US"/>
        </a:p>
      </dgm:t>
    </dgm:pt>
    <dgm:pt modelId="{313C6C69-80D3-2B42-9499-D5AD63D7CE51}" type="sibTrans" cxnId="{157A1626-FDF4-CF49-A948-F6F3AD21E73D}">
      <dgm:prSet/>
      <dgm:spPr/>
      <dgm:t>
        <a:bodyPr/>
        <a:lstStyle/>
        <a:p>
          <a:endParaRPr lang="en-US"/>
        </a:p>
      </dgm:t>
    </dgm:pt>
    <dgm:pt modelId="{CB7120CF-2E5F-4B42-BD51-C8B3AD75F61D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dirty="0" smtClean="0"/>
            <a:t>Marketing Mix</a:t>
          </a:r>
          <a:endParaRPr lang="en-US" dirty="0"/>
        </a:p>
      </dgm:t>
    </dgm:pt>
    <dgm:pt modelId="{25032B18-9491-0246-9480-0F776D34EFD9}" type="parTrans" cxnId="{EECD32EA-42B3-1C4B-A564-9D62841BB873}">
      <dgm:prSet/>
      <dgm:spPr/>
      <dgm:t>
        <a:bodyPr/>
        <a:lstStyle/>
        <a:p>
          <a:endParaRPr lang="en-US"/>
        </a:p>
      </dgm:t>
    </dgm:pt>
    <dgm:pt modelId="{4DC2F612-3370-5E43-AE98-496B95589605}" type="sibTrans" cxnId="{EECD32EA-42B3-1C4B-A564-9D62841BB873}">
      <dgm:prSet/>
      <dgm:spPr/>
      <dgm:t>
        <a:bodyPr/>
        <a:lstStyle/>
        <a:p>
          <a:endParaRPr lang="en-US"/>
        </a:p>
      </dgm:t>
    </dgm:pt>
    <dgm:pt modelId="{86FF6DD2-185B-974B-B34B-3A10852D243F}" type="pres">
      <dgm:prSet presAssocID="{1C70B779-9E9D-4041-B2CA-2F885C0F7E45}" presName="linearFlow" presStyleCnt="0">
        <dgm:presLayoutVars>
          <dgm:resizeHandles val="exact"/>
        </dgm:presLayoutVars>
      </dgm:prSet>
      <dgm:spPr/>
    </dgm:pt>
    <dgm:pt modelId="{C4E272FF-FAF7-5949-950F-0A8BFFC894DA}" type="pres">
      <dgm:prSet presAssocID="{8BBE3782-4FC5-8049-B90E-FCE286559D68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FA4DB98-FEA7-844A-9489-B1C68BE6EA43}" type="pres">
      <dgm:prSet presAssocID="{313C6C69-80D3-2B42-9499-D5AD63D7CE51}" presName="sibTrans" presStyleLbl="sibTrans2D1" presStyleIdx="0" presStyleCnt="1"/>
      <dgm:spPr/>
      <dgm:t>
        <a:bodyPr/>
        <a:lstStyle/>
        <a:p>
          <a:endParaRPr lang="en-US"/>
        </a:p>
      </dgm:t>
    </dgm:pt>
    <dgm:pt modelId="{35A99B9E-6AFE-904F-844D-274D05C39F4C}" type="pres">
      <dgm:prSet presAssocID="{313C6C69-80D3-2B42-9499-D5AD63D7CE51}" presName="connectorText" presStyleLbl="sibTrans2D1" presStyleIdx="0" presStyleCnt="1"/>
      <dgm:spPr/>
      <dgm:t>
        <a:bodyPr/>
        <a:lstStyle/>
        <a:p>
          <a:endParaRPr lang="en-US"/>
        </a:p>
      </dgm:t>
    </dgm:pt>
    <dgm:pt modelId="{92447110-CC46-3649-ADFD-F56EDCE6BA9C}" type="pres">
      <dgm:prSet presAssocID="{CB7120CF-2E5F-4B42-BD51-C8B3AD75F61D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60152A-B5EC-814C-8BE0-CC964C3533A8}" type="presOf" srcId="{1C70B779-9E9D-4041-B2CA-2F885C0F7E45}" destId="{86FF6DD2-185B-974B-B34B-3A10852D243F}" srcOrd="0" destOrd="0" presId="urn:microsoft.com/office/officeart/2005/8/layout/process2"/>
    <dgm:cxn modelId="{EECD32EA-42B3-1C4B-A564-9D62841BB873}" srcId="{1C70B779-9E9D-4041-B2CA-2F885C0F7E45}" destId="{CB7120CF-2E5F-4B42-BD51-C8B3AD75F61D}" srcOrd="1" destOrd="0" parTransId="{25032B18-9491-0246-9480-0F776D34EFD9}" sibTransId="{4DC2F612-3370-5E43-AE98-496B95589605}"/>
    <dgm:cxn modelId="{1E2A5FDA-A187-0742-BA84-A83E16801E06}" type="presOf" srcId="{8BBE3782-4FC5-8049-B90E-FCE286559D68}" destId="{C4E272FF-FAF7-5949-950F-0A8BFFC894DA}" srcOrd="0" destOrd="0" presId="urn:microsoft.com/office/officeart/2005/8/layout/process2"/>
    <dgm:cxn modelId="{569C972C-FC5C-D64F-9D71-29DCBFEBC6CD}" type="presOf" srcId="{CB7120CF-2E5F-4B42-BD51-C8B3AD75F61D}" destId="{92447110-CC46-3649-ADFD-F56EDCE6BA9C}" srcOrd="0" destOrd="0" presId="urn:microsoft.com/office/officeart/2005/8/layout/process2"/>
    <dgm:cxn modelId="{59A9EAF7-8327-6746-8F4C-DC6755FA0757}" type="presOf" srcId="{313C6C69-80D3-2B42-9499-D5AD63D7CE51}" destId="{35A99B9E-6AFE-904F-844D-274D05C39F4C}" srcOrd="1" destOrd="0" presId="urn:microsoft.com/office/officeart/2005/8/layout/process2"/>
    <dgm:cxn modelId="{581A5D62-5957-B044-835D-197014394A5E}" type="presOf" srcId="{313C6C69-80D3-2B42-9499-D5AD63D7CE51}" destId="{6FA4DB98-FEA7-844A-9489-B1C68BE6EA43}" srcOrd="0" destOrd="0" presId="urn:microsoft.com/office/officeart/2005/8/layout/process2"/>
    <dgm:cxn modelId="{157A1626-FDF4-CF49-A948-F6F3AD21E73D}" srcId="{1C70B779-9E9D-4041-B2CA-2F885C0F7E45}" destId="{8BBE3782-4FC5-8049-B90E-FCE286559D68}" srcOrd="0" destOrd="0" parTransId="{8DC2B0E9-4485-FD40-9005-DAC96AAC7586}" sibTransId="{313C6C69-80D3-2B42-9499-D5AD63D7CE51}"/>
    <dgm:cxn modelId="{7531592C-C45A-9840-88CD-47A438BFBAF1}" type="presParOf" srcId="{86FF6DD2-185B-974B-B34B-3A10852D243F}" destId="{C4E272FF-FAF7-5949-950F-0A8BFFC894DA}" srcOrd="0" destOrd="0" presId="urn:microsoft.com/office/officeart/2005/8/layout/process2"/>
    <dgm:cxn modelId="{B889BC44-BB52-5C45-823D-D059C49E95DB}" type="presParOf" srcId="{86FF6DD2-185B-974B-B34B-3A10852D243F}" destId="{6FA4DB98-FEA7-844A-9489-B1C68BE6EA43}" srcOrd="1" destOrd="0" presId="urn:microsoft.com/office/officeart/2005/8/layout/process2"/>
    <dgm:cxn modelId="{9F7E5465-382F-E746-97A5-1C5239821CEF}" type="presParOf" srcId="{6FA4DB98-FEA7-844A-9489-B1C68BE6EA43}" destId="{35A99B9E-6AFE-904F-844D-274D05C39F4C}" srcOrd="0" destOrd="0" presId="urn:microsoft.com/office/officeart/2005/8/layout/process2"/>
    <dgm:cxn modelId="{A9C049A8-DDED-D648-AC73-57200542E436}" type="presParOf" srcId="{86FF6DD2-185B-974B-B34B-3A10852D243F}" destId="{92447110-CC46-3649-ADFD-F56EDCE6BA9C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CF60ECC-EB8A-0547-8AD4-4AC1A0BA61C6}" type="doc">
      <dgm:prSet loTypeId="urn:microsoft.com/office/officeart/2005/8/layout/chart3" loCatId="relationship" qsTypeId="urn:microsoft.com/office/officeart/2005/8/quickstyle/simple4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607A6B31-28F4-3143-8DDA-BF630927915F}">
      <dgm:prSet custT="1"/>
      <dgm:spPr>
        <a:gradFill flip="none" rotWithShape="0">
          <a:gsLst>
            <a:gs pos="0">
              <a:schemeClr val="accent6">
                <a:hueOff val="0"/>
                <a:satOff val="0"/>
                <a:lumOff val="0"/>
                <a:shade val="63000"/>
                <a:alpha val="87000"/>
              </a:schemeClr>
            </a:gs>
            <a:gs pos="30000">
              <a:schemeClr val="accent6">
                <a:hueOff val="0"/>
                <a:satOff val="0"/>
                <a:lumOff val="0"/>
                <a:shade val="90000"/>
                <a:satMod val="110000"/>
                <a:alpha val="87000"/>
              </a:schemeClr>
            </a:gs>
            <a:gs pos="45000">
              <a:schemeClr val="accent6">
                <a:hueOff val="0"/>
                <a:satOff val="0"/>
                <a:lumOff val="0"/>
                <a:shade val="100000"/>
                <a:satMod val="118000"/>
                <a:alpha val="87000"/>
              </a:schemeClr>
            </a:gs>
            <a:gs pos="55000">
              <a:schemeClr val="accent6">
                <a:hueOff val="0"/>
                <a:satOff val="0"/>
                <a:lumOff val="0"/>
                <a:shade val="100000"/>
                <a:satMod val="118000"/>
                <a:alpha val="87000"/>
              </a:schemeClr>
            </a:gs>
            <a:gs pos="73000">
              <a:schemeClr val="accent6">
                <a:hueOff val="0"/>
                <a:satOff val="0"/>
                <a:lumOff val="0"/>
                <a:shade val="90000"/>
                <a:satMod val="110000"/>
                <a:alpha val="87000"/>
              </a:schemeClr>
            </a:gs>
            <a:gs pos="100000">
              <a:schemeClr val="accent6">
                <a:hueOff val="0"/>
                <a:satOff val="0"/>
                <a:lumOff val="0"/>
                <a:shade val="63000"/>
                <a:alpha val="87000"/>
              </a:schemeClr>
            </a:gs>
          </a:gsLst>
          <a:lin ang="950000" scaled="1"/>
          <a:tileRect/>
        </a:gradFill>
      </dgm:spPr>
      <dgm:t>
        <a:bodyPr/>
        <a:lstStyle/>
        <a:p>
          <a:pPr rtl="0"/>
          <a:r>
            <a:rPr lang="en-US" sz="2600" dirty="0" smtClean="0"/>
            <a:t>Product</a:t>
          </a:r>
        </a:p>
      </dgm:t>
    </dgm:pt>
    <dgm:pt modelId="{BC118ACD-F9D1-E341-842B-13DEFE97FFBA}" type="parTrans" cxnId="{AEE46825-3C7B-BD44-BF3F-D8756BFA38B9}">
      <dgm:prSet/>
      <dgm:spPr/>
      <dgm:t>
        <a:bodyPr/>
        <a:lstStyle/>
        <a:p>
          <a:endParaRPr lang="en-US"/>
        </a:p>
      </dgm:t>
    </dgm:pt>
    <dgm:pt modelId="{51F0EAF5-27C0-1640-B3EA-937A39A7E5C3}" type="sibTrans" cxnId="{AEE46825-3C7B-BD44-BF3F-D8756BFA38B9}">
      <dgm:prSet/>
      <dgm:spPr/>
      <dgm:t>
        <a:bodyPr/>
        <a:lstStyle/>
        <a:p>
          <a:endParaRPr lang="en-US"/>
        </a:p>
      </dgm:t>
    </dgm:pt>
    <dgm:pt modelId="{66D1A234-6E4E-0945-806D-FA47210DD7C4}">
      <dgm:prSet custT="1"/>
      <dgm:spPr/>
      <dgm:t>
        <a:bodyPr/>
        <a:lstStyle/>
        <a:p>
          <a:pPr rtl="0"/>
          <a:r>
            <a:rPr lang="en-US" sz="2600" b="0" dirty="0" smtClean="0"/>
            <a:t>Place</a:t>
          </a:r>
        </a:p>
      </dgm:t>
    </dgm:pt>
    <dgm:pt modelId="{D081059A-A9F9-D146-8CD2-3002FA90AF7B}" type="parTrans" cxnId="{3238B0C8-CCAF-B24C-9611-8448CEB2A876}">
      <dgm:prSet/>
      <dgm:spPr/>
      <dgm:t>
        <a:bodyPr/>
        <a:lstStyle/>
        <a:p>
          <a:endParaRPr lang="en-US"/>
        </a:p>
      </dgm:t>
    </dgm:pt>
    <dgm:pt modelId="{4CE5F1E2-E634-FB48-A30D-AE11E48B590D}" type="sibTrans" cxnId="{3238B0C8-CCAF-B24C-9611-8448CEB2A876}">
      <dgm:prSet/>
      <dgm:spPr/>
      <dgm:t>
        <a:bodyPr/>
        <a:lstStyle/>
        <a:p>
          <a:endParaRPr lang="en-US"/>
        </a:p>
      </dgm:t>
    </dgm:pt>
    <dgm:pt modelId="{30CB3130-0743-6A46-B05F-2AF9DC165ECD}">
      <dgm:prSet custT="1"/>
      <dgm:spPr/>
      <dgm:t>
        <a:bodyPr/>
        <a:lstStyle/>
        <a:p>
          <a:pPr rtl="0"/>
          <a:r>
            <a:rPr lang="en-US" sz="2600" b="0" dirty="0" smtClean="0"/>
            <a:t>Price</a:t>
          </a:r>
        </a:p>
      </dgm:t>
    </dgm:pt>
    <dgm:pt modelId="{1D4D4655-D045-614E-922E-6C2D6860CA0E}" type="parTrans" cxnId="{1CF39474-5ECD-C14A-A86A-DAD6F7E6211E}">
      <dgm:prSet/>
      <dgm:spPr/>
      <dgm:t>
        <a:bodyPr/>
        <a:lstStyle/>
        <a:p>
          <a:endParaRPr lang="en-US"/>
        </a:p>
      </dgm:t>
    </dgm:pt>
    <dgm:pt modelId="{21F7D502-5865-6B43-A087-F28A46FD4088}" type="sibTrans" cxnId="{1CF39474-5ECD-C14A-A86A-DAD6F7E6211E}">
      <dgm:prSet/>
      <dgm:spPr/>
      <dgm:t>
        <a:bodyPr/>
        <a:lstStyle/>
        <a:p>
          <a:endParaRPr lang="en-US"/>
        </a:p>
      </dgm:t>
    </dgm:pt>
    <dgm:pt modelId="{E9E95301-DD94-2540-82C7-4B30A174648E}">
      <dgm:prSet custT="1"/>
      <dgm:spPr/>
      <dgm:t>
        <a:bodyPr/>
        <a:lstStyle/>
        <a:p>
          <a:pPr rtl="0"/>
          <a:r>
            <a:rPr lang="en-US" sz="2600" b="0" dirty="0" smtClean="0"/>
            <a:t>Promotion</a:t>
          </a:r>
          <a:endParaRPr lang="en-US" sz="2600" b="0" dirty="0"/>
        </a:p>
      </dgm:t>
    </dgm:pt>
    <dgm:pt modelId="{BB327AB8-903F-4843-B0BA-946DFB1C779E}" type="parTrans" cxnId="{26AB5891-24CB-3B47-B123-5F92173361E2}">
      <dgm:prSet/>
      <dgm:spPr/>
      <dgm:t>
        <a:bodyPr/>
        <a:lstStyle/>
        <a:p>
          <a:endParaRPr lang="en-US"/>
        </a:p>
      </dgm:t>
    </dgm:pt>
    <dgm:pt modelId="{4B13EA9E-FE19-1B45-B144-F4EE0556F2D6}" type="sibTrans" cxnId="{26AB5891-24CB-3B47-B123-5F92173361E2}">
      <dgm:prSet/>
      <dgm:spPr/>
      <dgm:t>
        <a:bodyPr/>
        <a:lstStyle/>
        <a:p>
          <a:endParaRPr lang="en-US"/>
        </a:p>
      </dgm:t>
    </dgm:pt>
    <dgm:pt modelId="{DBCB247D-A070-3642-B3A1-95E58A342F67}">
      <dgm:prSet custT="1"/>
      <dgm:spPr>
        <a:gradFill flip="none" rotWithShape="0">
          <a:gsLst>
            <a:gs pos="0">
              <a:schemeClr val="accent6">
                <a:hueOff val="0"/>
                <a:satOff val="0"/>
                <a:lumOff val="0"/>
                <a:shade val="63000"/>
                <a:alpha val="68000"/>
              </a:schemeClr>
            </a:gs>
            <a:gs pos="30000">
              <a:schemeClr val="accent6">
                <a:hueOff val="0"/>
                <a:satOff val="0"/>
                <a:lumOff val="0"/>
                <a:shade val="90000"/>
                <a:satMod val="110000"/>
                <a:alpha val="68000"/>
              </a:schemeClr>
            </a:gs>
            <a:gs pos="45000">
              <a:schemeClr val="accent6">
                <a:hueOff val="0"/>
                <a:satOff val="0"/>
                <a:lumOff val="0"/>
                <a:shade val="100000"/>
                <a:satMod val="118000"/>
                <a:alpha val="68000"/>
              </a:schemeClr>
            </a:gs>
            <a:gs pos="55000">
              <a:schemeClr val="accent6">
                <a:hueOff val="0"/>
                <a:satOff val="0"/>
                <a:lumOff val="0"/>
                <a:shade val="100000"/>
                <a:satMod val="118000"/>
                <a:alpha val="68000"/>
              </a:schemeClr>
            </a:gs>
            <a:gs pos="73000">
              <a:schemeClr val="accent6">
                <a:hueOff val="0"/>
                <a:satOff val="0"/>
                <a:lumOff val="0"/>
                <a:shade val="90000"/>
                <a:satMod val="110000"/>
                <a:alpha val="68000"/>
              </a:schemeClr>
            </a:gs>
            <a:gs pos="100000">
              <a:schemeClr val="accent6">
                <a:hueOff val="0"/>
                <a:satOff val="0"/>
                <a:lumOff val="0"/>
                <a:shade val="63000"/>
                <a:alpha val="68000"/>
              </a:schemeClr>
            </a:gs>
          </a:gsLst>
          <a:lin ang="950000" scaled="1"/>
          <a:tileRect/>
        </a:gradFill>
      </dgm:spPr>
      <dgm:t>
        <a:bodyPr/>
        <a:lstStyle/>
        <a:p>
          <a:pPr rtl="0"/>
          <a:r>
            <a:rPr lang="en-US" sz="2600" dirty="0" smtClean="0"/>
            <a:t>People</a:t>
          </a:r>
          <a:endParaRPr lang="en-US" sz="2600" dirty="0"/>
        </a:p>
      </dgm:t>
    </dgm:pt>
    <dgm:pt modelId="{B6D7F1CE-2818-0A44-8BAF-4D7108E2F64F}" type="parTrans" cxnId="{22CE4215-8C60-254A-B955-B635279C9863}">
      <dgm:prSet/>
      <dgm:spPr/>
      <dgm:t>
        <a:bodyPr/>
        <a:lstStyle/>
        <a:p>
          <a:endParaRPr lang="en-US"/>
        </a:p>
      </dgm:t>
    </dgm:pt>
    <dgm:pt modelId="{606B923E-A8CB-3544-8198-2DA39579A04C}" type="sibTrans" cxnId="{22CE4215-8C60-254A-B955-B635279C9863}">
      <dgm:prSet/>
      <dgm:spPr/>
      <dgm:t>
        <a:bodyPr/>
        <a:lstStyle/>
        <a:p>
          <a:endParaRPr lang="en-US"/>
        </a:p>
      </dgm:t>
    </dgm:pt>
    <dgm:pt modelId="{2E1CAA03-55B3-EA40-B5E7-9A9E11CA4A2F}" type="pres">
      <dgm:prSet presAssocID="{FCF60ECC-EB8A-0547-8AD4-4AC1A0BA61C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92ACA2-AF93-9042-A996-71F74218B7EC}" type="pres">
      <dgm:prSet presAssocID="{FCF60ECC-EB8A-0547-8AD4-4AC1A0BA61C6}" presName="wedge1" presStyleLbl="node1" presStyleIdx="0" presStyleCnt="5" custLinFactNeighborX="-3108" custLinFactNeighborY="4440"/>
      <dgm:spPr/>
      <dgm:t>
        <a:bodyPr/>
        <a:lstStyle/>
        <a:p>
          <a:endParaRPr lang="en-US"/>
        </a:p>
      </dgm:t>
    </dgm:pt>
    <dgm:pt modelId="{92C3658F-3E99-2D45-9502-FC244CF0B552}" type="pres">
      <dgm:prSet presAssocID="{FCF60ECC-EB8A-0547-8AD4-4AC1A0BA61C6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12F3C8-BD94-3142-8CB7-99BE11C3C738}" type="pres">
      <dgm:prSet presAssocID="{FCF60ECC-EB8A-0547-8AD4-4AC1A0BA61C6}" presName="wedge2" presStyleLbl="node1" presStyleIdx="1" presStyleCnt="5"/>
      <dgm:spPr/>
      <dgm:t>
        <a:bodyPr/>
        <a:lstStyle/>
        <a:p>
          <a:endParaRPr lang="en-US"/>
        </a:p>
      </dgm:t>
    </dgm:pt>
    <dgm:pt modelId="{42F8D553-D10C-A346-A447-F6F77B47829E}" type="pres">
      <dgm:prSet presAssocID="{FCF60ECC-EB8A-0547-8AD4-4AC1A0BA61C6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D1F932-557E-BB40-8190-A2DB9FFFDCE2}" type="pres">
      <dgm:prSet presAssocID="{FCF60ECC-EB8A-0547-8AD4-4AC1A0BA61C6}" presName="wedge3" presStyleLbl="node1" presStyleIdx="2" presStyleCnt="5"/>
      <dgm:spPr/>
      <dgm:t>
        <a:bodyPr/>
        <a:lstStyle/>
        <a:p>
          <a:endParaRPr lang="en-US"/>
        </a:p>
      </dgm:t>
    </dgm:pt>
    <dgm:pt modelId="{C7FC7719-256E-F54E-B562-8FAC0D2725C8}" type="pres">
      <dgm:prSet presAssocID="{FCF60ECC-EB8A-0547-8AD4-4AC1A0BA61C6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B9EB86-EA29-A443-B071-79B8A9BA623F}" type="pres">
      <dgm:prSet presAssocID="{FCF60ECC-EB8A-0547-8AD4-4AC1A0BA61C6}" presName="wedge4" presStyleLbl="node1" presStyleIdx="3" presStyleCnt="5"/>
      <dgm:spPr/>
      <dgm:t>
        <a:bodyPr/>
        <a:lstStyle/>
        <a:p>
          <a:endParaRPr lang="en-US"/>
        </a:p>
      </dgm:t>
    </dgm:pt>
    <dgm:pt modelId="{BAD77391-4861-EE4B-A20B-E1B1E9567751}" type="pres">
      <dgm:prSet presAssocID="{FCF60ECC-EB8A-0547-8AD4-4AC1A0BA61C6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CA7F75-00A9-884A-B12C-765C12D3EA62}" type="pres">
      <dgm:prSet presAssocID="{FCF60ECC-EB8A-0547-8AD4-4AC1A0BA61C6}" presName="wedge5" presStyleLbl="node1" presStyleIdx="4" presStyleCnt="5" custScaleX="100682" custScaleY="102787"/>
      <dgm:spPr/>
      <dgm:t>
        <a:bodyPr/>
        <a:lstStyle/>
        <a:p>
          <a:endParaRPr lang="en-US"/>
        </a:p>
      </dgm:t>
    </dgm:pt>
    <dgm:pt modelId="{B2AC9C33-FC23-9140-AA87-0C2FB718C6D4}" type="pres">
      <dgm:prSet presAssocID="{FCF60ECC-EB8A-0547-8AD4-4AC1A0BA61C6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CE4215-8C60-254A-B955-B635279C9863}" srcId="{FCF60ECC-EB8A-0547-8AD4-4AC1A0BA61C6}" destId="{DBCB247D-A070-3642-B3A1-95E58A342F67}" srcOrd="4" destOrd="0" parTransId="{B6D7F1CE-2818-0A44-8BAF-4D7108E2F64F}" sibTransId="{606B923E-A8CB-3544-8198-2DA39579A04C}"/>
    <dgm:cxn modelId="{60285A8B-0743-D547-97FB-246288DBED7E}" type="presOf" srcId="{E9E95301-DD94-2540-82C7-4B30A174648E}" destId="{BAD77391-4861-EE4B-A20B-E1B1E9567751}" srcOrd="1" destOrd="0" presId="urn:microsoft.com/office/officeart/2005/8/layout/chart3"/>
    <dgm:cxn modelId="{CD035773-8004-9647-9D59-3E64F1BDA199}" type="presOf" srcId="{30CB3130-0743-6A46-B05F-2AF9DC165ECD}" destId="{C7FC7719-256E-F54E-B562-8FAC0D2725C8}" srcOrd="1" destOrd="0" presId="urn:microsoft.com/office/officeart/2005/8/layout/chart3"/>
    <dgm:cxn modelId="{3238B0C8-CCAF-B24C-9611-8448CEB2A876}" srcId="{FCF60ECC-EB8A-0547-8AD4-4AC1A0BA61C6}" destId="{66D1A234-6E4E-0945-806D-FA47210DD7C4}" srcOrd="1" destOrd="0" parTransId="{D081059A-A9F9-D146-8CD2-3002FA90AF7B}" sibTransId="{4CE5F1E2-E634-FB48-A30D-AE11E48B590D}"/>
    <dgm:cxn modelId="{26AB5891-24CB-3B47-B123-5F92173361E2}" srcId="{FCF60ECC-EB8A-0547-8AD4-4AC1A0BA61C6}" destId="{E9E95301-DD94-2540-82C7-4B30A174648E}" srcOrd="3" destOrd="0" parTransId="{BB327AB8-903F-4843-B0BA-946DFB1C779E}" sibTransId="{4B13EA9E-FE19-1B45-B144-F4EE0556F2D6}"/>
    <dgm:cxn modelId="{1CF39474-5ECD-C14A-A86A-DAD6F7E6211E}" srcId="{FCF60ECC-EB8A-0547-8AD4-4AC1A0BA61C6}" destId="{30CB3130-0743-6A46-B05F-2AF9DC165ECD}" srcOrd="2" destOrd="0" parTransId="{1D4D4655-D045-614E-922E-6C2D6860CA0E}" sibTransId="{21F7D502-5865-6B43-A087-F28A46FD4088}"/>
    <dgm:cxn modelId="{B03DA9E3-C92F-8E41-B5EF-AB1E53F71D66}" type="presOf" srcId="{30CB3130-0743-6A46-B05F-2AF9DC165ECD}" destId="{A9D1F932-557E-BB40-8190-A2DB9FFFDCE2}" srcOrd="0" destOrd="0" presId="urn:microsoft.com/office/officeart/2005/8/layout/chart3"/>
    <dgm:cxn modelId="{56AEA66D-A16D-424E-9D97-3FFC3F238015}" type="presOf" srcId="{607A6B31-28F4-3143-8DDA-BF630927915F}" destId="{92C3658F-3E99-2D45-9502-FC244CF0B552}" srcOrd="1" destOrd="0" presId="urn:microsoft.com/office/officeart/2005/8/layout/chart3"/>
    <dgm:cxn modelId="{61C42E2D-E9AA-5042-9E8F-B775EAF0F59C}" type="presOf" srcId="{607A6B31-28F4-3143-8DDA-BF630927915F}" destId="{B692ACA2-AF93-9042-A996-71F74218B7EC}" srcOrd="0" destOrd="0" presId="urn:microsoft.com/office/officeart/2005/8/layout/chart3"/>
    <dgm:cxn modelId="{830F4542-C2EC-FC4B-998B-4C0B79AA4025}" type="presOf" srcId="{66D1A234-6E4E-0945-806D-FA47210DD7C4}" destId="{42F8D553-D10C-A346-A447-F6F77B47829E}" srcOrd="1" destOrd="0" presId="urn:microsoft.com/office/officeart/2005/8/layout/chart3"/>
    <dgm:cxn modelId="{287558D7-F765-884E-B55C-D4162D0C7773}" type="presOf" srcId="{DBCB247D-A070-3642-B3A1-95E58A342F67}" destId="{12CA7F75-00A9-884A-B12C-765C12D3EA62}" srcOrd="0" destOrd="0" presId="urn:microsoft.com/office/officeart/2005/8/layout/chart3"/>
    <dgm:cxn modelId="{AEE46825-3C7B-BD44-BF3F-D8756BFA38B9}" srcId="{FCF60ECC-EB8A-0547-8AD4-4AC1A0BA61C6}" destId="{607A6B31-28F4-3143-8DDA-BF630927915F}" srcOrd="0" destOrd="0" parTransId="{BC118ACD-F9D1-E341-842B-13DEFE97FFBA}" sibTransId="{51F0EAF5-27C0-1640-B3EA-937A39A7E5C3}"/>
    <dgm:cxn modelId="{01B5A058-20B5-0F42-B4D4-3EC69681DB42}" type="presOf" srcId="{66D1A234-6E4E-0945-806D-FA47210DD7C4}" destId="{ED12F3C8-BD94-3142-8CB7-99BE11C3C738}" srcOrd="0" destOrd="0" presId="urn:microsoft.com/office/officeart/2005/8/layout/chart3"/>
    <dgm:cxn modelId="{691BAF8C-94EC-4344-B3E5-F8F4A556BCDD}" type="presOf" srcId="{E9E95301-DD94-2540-82C7-4B30A174648E}" destId="{A8B9EB86-EA29-A443-B071-79B8A9BA623F}" srcOrd="0" destOrd="0" presId="urn:microsoft.com/office/officeart/2005/8/layout/chart3"/>
    <dgm:cxn modelId="{4649E3AE-40D3-EA47-8D14-9A6A83B6108F}" type="presOf" srcId="{DBCB247D-A070-3642-B3A1-95E58A342F67}" destId="{B2AC9C33-FC23-9140-AA87-0C2FB718C6D4}" srcOrd="1" destOrd="0" presId="urn:microsoft.com/office/officeart/2005/8/layout/chart3"/>
    <dgm:cxn modelId="{F853AC9F-CC79-8145-9416-9E749661C896}" type="presOf" srcId="{FCF60ECC-EB8A-0547-8AD4-4AC1A0BA61C6}" destId="{2E1CAA03-55B3-EA40-B5E7-9A9E11CA4A2F}" srcOrd="0" destOrd="0" presId="urn:microsoft.com/office/officeart/2005/8/layout/chart3"/>
    <dgm:cxn modelId="{B3DABFE4-A530-2A4A-B3EE-365831A55E52}" type="presParOf" srcId="{2E1CAA03-55B3-EA40-B5E7-9A9E11CA4A2F}" destId="{B692ACA2-AF93-9042-A996-71F74218B7EC}" srcOrd="0" destOrd="0" presId="urn:microsoft.com/office/officeart/2005/8/layout/chart3"/>
    <dgm:cxn modelId="{3C317217-6A9A-C145-8870-F37CE7A83CFF}" type="presParOf" srcId="{2E1CAA03-55B3-EA40-B5E7-9A9E11CA4A2F}" destId="{92C3658F-3E99-2D45-9502-FC244CF0B552}" srcOrd="1" destOrd="0" presId="urn:microsoft.com/office/officeart/2005/8/layout/chart3"/>
    <dgm:cxn modelId="{EA3A1519-6812-5549-A96F-49F4CE1D7C95}" type="presParOf" srcId="{2E1CAA03-55B3-EA40-B5E7-9A9E11CA4A2F}" destId="{ED12F3C8-BD94-3142-8CB7-99BE11C3C738}" srcOrd="2" destOrd="0" presId="urn:microsoft.com/office/officeart/2005/8/layout/chart3"/>
    <dgm:cxn modelId="{A31AD8D7-8FDE-0045-A440-61FD19D052F9}" type="presParOf" srcId="{2E1CAA03-55B3-EA40-B5E7-9A9E11CA4A2F}" destId="{42F8D553-D10C-A346-A447-F6F77B47829E}" srcOrd="3" destOrd="0" presId="urn:microsoft.com/office/officeart/2005/8/layout/chart3"/>
    <dgm:cxn modelId="{A9385CB8-97F9-0945-998B-F80A5F4466B9}" type="presParOf" srcId="{2E1CAA03-55B3-EA40-B5E7-9A9E11CA4A2F}" destId="{A9D1F932-557E-BB40-8190-A2DB9FFFDCE2}" srcOrd="4" destOrd="0" presId="urn:microsoft.com/office/officeart/2005/8/layout/chart3"/>
    <dgm:cxn modelId="{16715B44-E4D2-F74C-8283-926F0CEBAF44}" type="presParOf" srcId="{2E1CAA03-55B3-EA40-B5E7-9A9E11CA4A2F}" destId="{C7FC7719-256E-F54E-B562-8FAC0D2725C8}" srcOrd="5" destOrd="0" presId="urn:microsoft.com/office/officeart/2005/8/layout/chart3"/>
    <dgm:cxn modelId="{F8AF5441-CDD4-F347-B37D-A0F2E94A804D}" type="presParOf" srcId="{2E1CAA03-55B3-EA40-B5E7-9A9E11CA4A2F}" destId="{A8B9EB86-EA29-A443-B071-79B8A9BA623F}" srcOrd="6" destOrd="0" presId="urn:microsoft.com/office/officeart/2005/8/layout/chart3"/>
    <dgm:cxn modelId="{C386F052-7E6A-C449-BEBF-734BF1EA4645}" type="presParOf" srcId="{2E1CAA03-55B3-EA40-B5E7-9A9E11CA4A2F}" destId="{BAD77391-4861-EE4B-A20B-E1B1E9567751}" srcOrd="7" destOrd="0" presId="urn:microsoft.com/office/officeart/2005/8/layout/chart3"/>
    <dgm:cxn modelId="{F2DF0BD4-5D7D-264B-8E63-7B3E73128BB3}" type="presParOf" srcId="{2E1CAA03-55B3-EA40-B5E7-9A9E11CA4A2F}" destId="{12CA7F75-00A9-884A-B12C-765C12D3EA62}" srcOrd="8" destOrd="0" presId="urn:microsoft.com/office/officeart/2005/8/layout/chart3"/>
    <dgm:cxn modelId="{03AE3FCC-91F5-314E-A3DA-BE1B90C19278}" type="presParOf" srcId="{2E1CAA03-55B3-EA40-B5E7-9A9E11CA4A2F}" destId="{B2AC9C33-FC23-9140-AA87-0C2FB718C6D4}" srcOrd="9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0B232C-619E-8A48-92DE-4FB65EC26B9E}">
      <dsp:nvSpPr>
        <dsp:cNvPr id="0" name=""/>
        <dsp:cNvSpPr/>
      </dsp:nvSpPr>
      <dsp:spPr>
        <a:xfrm rot="10800000">
          <a:off x="1904802" y="128"/>
          <a:ext cx="6080760" cy="1492731"/>
        </a:xfrm>
        <a:prstGeom prst="homePlate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8253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Identify Customers/Understand their Needs</a:t>
          </a:r>
          <a:endParaRPr lang="en-US" sz="3000" kern="1200" dirty="0"/>
        </a:p>
      </dsp:txBody>
      <dsp:txXfrm rot="10800000">
        <a:off x="1904802" y="128"/>
        <a:ext cx="6080760" cy="1492731"/>
      </dsp:txXfrm>
    </dsp:sp>
    <dsp:sp modelId="{B22B0E9B-7B2F-1D48-A2EB-D53D58DEBD8C}">
      <dsp:nvSpPr>
        <dsp:cNvPr id="0" name=""/>
        <dsp:cNvSpPr/>
      </dsp:nvSpPr>
      <dsp:spPr>
        <a:xfrm>
          <a:off x="1158437" y="128"/>
          <a:ext cx="1492731" cy="14927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5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DDC1962-D58E-0648-8347-B78216A9469F}">
      <dsp:nvSpPr>
        <dsp:cNvPr id="0" name=""/>
        <dsp:cNvSpPr/>
      </dsp:nvSpPr>
      <dsp:spPr>
        <a:xfrm rot="10800000">
          <a:off x="1904802" y="1938450"/>
          <a:ext cx="6080760" cy="1492731"/>
        </a:xfrm>
        <a:prstGeom prst="homePlate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8253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Develop a Product/Service and that meets the needs of the customer</a:t>
          </a:r>
          <a:endParaRPr lang="en-US" sz="3000" kern="1200" dirty="0"/>
        </a:p>
      </dsp:txBody>
      <dsp:txXfrm rot="10800000">
        <a:off x="1904802" y="1938450"/>
        <a:ext cx="6080760" cy="1492731"/>
      </dsp:txXfrm>
    </dsp:sp>
    <dsp:sp modelId="{CB165710-1AE6-9E47-B73C-FF7BCBE556D3}">
      <dsp:nvSpPr>
        <dsp:cNvPr id="0" name=""/>
        <dsp:cNvSpPr/>
      </dsp:nvSpPr>
      <dsp:spPr>
        <a:xfrm>
          <a:off x="1158437" y="1938450"/>
          <a:ext cx="1492731" cy="14927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5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B3D328B-8C12-9049-AFAF-07AE959CF43A}">
      <dsp:nvSpPr>
        <dsp:cNvPr id="0" name=""/>
        <dsp:cNvSpPr/>
      </dsp:nvSpPr>
      <dsp:spPr>
        <a:xfrm rot="10800000">
          <a:off x="1904802" y="3876773"/>
          <a:ext cx="6080760" cy="1492731"/>
        </a:xfrm>
        <a:prstGeom prst="homePlate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58253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Profitability</a:t>
          </a:r>
          <a:endParaRPr lang="en-US" sz="3000" kern="1200" dirty="0"/>
        </a:p>
      </dsp:txBody>
      <dsp:txXfrm rot="10800000">
        <a:off x="1904802" y="3876773"/>
        <a:ext cx="6080760" cy="1492731"/>
      </dsp:txXfrm>
    </dsp:sp>
    <dsp:sp modelId="{8BBFB638-FEE2-384A-BA7C-7599B8FD559C}">
      <dsp:nvSpPr>
        <dsp:cNvPr id="0" name=""/>
        <dsp:cNvSpPr/>
      </dsp:nvSpPr>
      <dsp:spPr>
        <a:xfrm>
          <a:off x="1158437" y="3876773"/>
          <a:ext cx="1492731" cy="1492731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1">
              <a:tint val="5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E272FF-FAF7-5949-950F-0A8BFFC894DA}">
      <dsp:nvSpPr>
        <dsp:cNvPr id="0" name=""/>
        <dsp:cNvSpPr/>
      </dsp:nvSpPr>
      <dsp:spPr>
        <a:xfrm>
          <a:off x="2587962" y="517"/>
          <a:ext cx="3053675" cy="169648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5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Target Market</a:t>
          </a:r>
          <a:endParaRPr lang="en-US" sz="4500" kern="1200" dirty="0"/>
        </a:p>
      </dsp:txBody>
      <dsp:txXfrm>
        <a:off x="2587962" y="517"/>
        <a:ext cx="3053675" cy="1696486"/>
      </dsp:txXfrm>
    </dsp:sp>
    <dsp:sp modelId="{6FA4DB98-FEA7-844A-9489-B1C68BE6EA43}">
      <dsp:nvSpPr>
        <dsp:cNvPr id="0" name=""/>
        <dsp:cNvSpPr/>
      </dsp:nvSpPr>
      <dsp:spPr>
        <a:xfrm rot="5400000">
          <a:off x="3796708" y="1739416"/>
          <a:ext cx="636182" cy="763418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5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5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5">
                <a:tint val="60000"/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5">
                <a:tint val="60000"/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5">
              <a:tint val="60000"/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100" kern="1200"/>
        </a:p>
      </dsp:txBody>
      <dsp:txXfrm rot="5400000">
        <a:off x="3796708" y="1739416"/>
        <a:ext cx="636182" cy="763418"/>
      </dsp:txXfrm>
    </dsp:sp>
    <dsp:sp modelId="{92447110-CC46-3649-ADFD-F56EDCE6BA9C}">
      <dsp:nvSpPr>
        <dsp:cNvPr id="0" name=""/>
        <dsp:cNvSpPr/>
      </dsp:nvSpPr>
      <dsp:spPr>
        <a:xfrm>
          <a:off x="2587962" y="2545247"/>
          <a:ext cx="3053675" cy="1696486"/>
        </a:xfrm>
        <a:prstGeom prst="roundRect">
          <a:avLst>
            <a:gd name="adj" fmla="val 10000"/>
          </a:avLst>
        </a:prstGeom>
        <a:solidFill>
          <a:schemeClr val="bg2">
            <a:lumMod val="50000"/>
          </a:schemeClr>
        </a:soli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5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Marketing Mix</a:t>
          </a:r>
          <a:endParaRPr lang="en-US" sz="4500" kern="1200" dirty="0"/>
        </a:p>
      </dsp:txBody>
      <dsp:txXfrm>
        <a:off x="2587962" y="2545247"/>
        <a:ext cx="3053675" cy="169648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92ACA2-AF93-9042-A996-71F74218B7EC}">
      <dsp:nvSpPr>
        <dsp:cNvPr id="0" name=""/>
        <dsp:cNvSpPr/>
      </dsp:nvSpPr>
      <dsp:spPr>
        <a:xfrm>
          <a:off x="1929559" y="547575"/>
          <a:ext cx="5043830" cy="5043830"/>
        </a:xfrm>
        <a:prstGeom prst="pie">
          <a:avLst>
            <a:gd name="adj1" fmla="val 16200000"/>
            <a:gd name="adj2" fmla="val 2052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shade val="63000"/>
                <a:alpha val="87000"/>
              </a:schemeClr>
            </a:gs>
            <a:gs pos="30000">
              <a:schemeClr val="accent6">
                <a:hueOff val="0"/>
                <a:satOff val="0"/>
                <a:lumOff val="0"/>
                <a:shade val="90000"/>
                <a:satMod val="110000"/>
                <a:alpha val="87000"/>
              </a:schemeClr>
            </a:gs>
            <a:gs pos="45000">
              <a:schemeClr val="accent6">
                <a:hueOff val="0"/>
                <a:satOff val="0"/>
                <a:lumOff val="0"/>
                <a:shade val="100000"/>
                <a:satMod val="118000"/>
                <a:alpha val="87000"/>
              </a:schemeClr>
            </a:gs>
            <a:gs pos="55000">
              <a:schemeClr val="accent6">
                <a:hueOff val="0"/>
                <a:satOff val="0"/>
                <a:lumOff val="0"/>
                <a:shade val="100000"/>
                <a:satMod val="118000"/>
                <a:alpha val="87000"/>
              </a:schemeClr>
            </a:gs>
            <a:gs pos="73000">
              <a:schemeClr val="accent6">
                <a:hueOff val="0"/>
                <a:satOff val="0"/>
                <a:lumOff val="0"/>
                <a:shade val="90000"/>
                <a:satMod val="110000"/>
                <a:alpha val="87000"/>
              </a:schemeClr>
            </a:gs>
            <a:gs pos="100000">
              <a:schemeClr val="accent6">
                <a:hueOff val="0"/>
                <a:satOff val="0"/>
                <a:lumOff val="0"/>
                <a:shade val="63000"/>
                <a:alpha val="87000"/>
              </a:schemeClr>
            </a:gs>
          </a:gsLst>
          <a:lin ang="950000" scaled="1"/>
          <a:tileRect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Product</a:t>
          </a:r>
        </a:p>
      </dsp:txBody>
      <dsp:txXfrm>
        <a:off x="4515122" y="1301147"/>
        <a:ext cx="1711299" cy="1170889"/>
      </dsp:txXfrm>
    </dsp:sp>
    <dsp:sp modelId="{ED12F3C8-BD94-3142-8CB7-99BE11C3C738}">
      <dsp:nvSpPr>
        <dsp:cNvPr id="0" name=""/>
        <dsp:cNvSpPr/>
      </dsp:nvSpPr>
      <dsp:spPr>
        <a:xfrm>
          <a:off x="1909787" y="566814"/>
          <a:ext cx="5043830" cy="5043830"/>
        </a:xfrm>
        <a:prstGeom prst="pie">
          <a:avLst>
            <a:gd name="adj1" fmla="val 20520000"/>
            <a:gd name="adj2" fmla="val 324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kern="1200" dirty="0" smtClean="0"/>
            <a:t>Place</a:t>
          </a:r>
        </a:p>
      </dsp:txBody>
      <dsp:txXfrm>
        <a:off x="5206290" y="2848547"/>
        <a:ext cx="1501139" cy="1266962"/>
      </dsp:txXfrm>
    </dsp:sp>
    <dsp:sp modelId="{A9D1F932-557E-BB40-8190-A2DB9FFFDCE2}">
      <dsp:nvSpPr>
        <dsp:cNvPr id="0" name=""/>
        <dsp:cNvSpPr/>
      </dsp:nvSpPr>
      <dsp:spPr>
        <a:xfrm>
          <a:off x="1909787" y="566814"/>
          <a:ext cx="5043830" cy="5043830"/>
        </a:xfrm>
        <a:prstGeom prst="pie">
          <a:avLst>
            <a:gd name="adj1" fmla="val 3240000"/>
            <a:gd name="adj2" fmla="val 756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kern="1200" dirty="0" smtClean="0"/>
            <a:t>Price</a:t>
          </a:r>
        </a:p>
      </dsp:txBody>
      <dsp:txXfrm>
        <a:off x="3531018" y="4349687"/>
        <a:ext cx="1801368" cy="1080820"/>
      </dsp:txXfrm>
    </dsp:sp>
    <dsp:sp modelId="{A8B9EB86-EA29-A443-B071-79B8A9BA623F}">
      <dsp:nvSpPr>
        <dsp:cNvPr id="0" name=""/>
        <dsp:cNvSpPr/>
      </dsp:nvSpPr>
      <dsp:spPr>
        <a:xfrm>
          <a:off x="1909787" y="566814"/>
          <a:ext cx="5043830" cy="5043830"/>
        </a:xfrm>
        <a:prstGeom prst="pie">
          <a:avLst>
            <a:gd name="adj1" fmla="val 7560000"/>
            <a:gd name="adj2" fmla="val 1188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4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55000">
              <a:schemeClr val="accent6">
                <a:hueOff val="0"/>
                <a:satOff val="0"/>
                <a:lumOff val="0"/>
                <a:alphaOff val="0"/>
                <a:shade val="100000"/>
                <a:satMod val="118000"/>
              </a:schemeClr>
            </a:gs>
            <a:gs pos="73000">
              <a:schemeClr val="accent6">
                <a:hueOff val="0"/>
                <a:satOff val="0"/>
                <a:lumOff val="0"/>
                <a:alphaOff val="0"/>
                <a:shade val="90000"/>
                <a:satMod val="1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63000"/>
              </a:schemeClr>
            </a:gs>
          </a:gsLst>
          <a:lin ang="950000" scaled="1"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0" kern="1200" dirty="0" smtClean="0"/>
            <a:t>Promotion</a:t>
          </a:r>
          <a:endParaRPr lang="en-US" sz="2600" b="0" kern="1200" dirty="0"/>
        </a:p>
      </dsp:txBody>
      <dsp:txXfrm>
        <a:off x="2149969" y="2848547"/>
        <a:ext cx="1501139" cy="1266962"/>
      </dsp:txXfrm>
    </dsp:sp>
    <dsp:sp modelId="{12CA7F75-00A9-884A-B12C-765C12D3EA62}">
      <dsp:nvSpPr>
        <dsp:cNvPr id="0" name=""/>
        <dsp:cNvSpPr/>
      </dsp:nvSpPr>
      <dsp:spPr>
        <a:xfrm>
          <a:off x="1892588" y="496528"/>
          <a:ext cx="5078229" cy="5184401"/>
        </a:xfrm>
        <a:prstGeom prst="pie">
          <a:avLst>
            <a:gd name="adj1" fmla="val 11880000"/>
            <a:gd name="adj2" fmla="val 1620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shade val="63000"/>
                <a:alpha val="68000"/>
              </a:schemeClr>
            </a:gs>
            <a:gs pos="30000">
              <a:schemeClr val="accent6">
                <a:hueOff val="0"/>
                <a:satOff val="0"/>
                <a:lumOff val="0"/>
                <a:shade val="90000"/>
                <a:satMod val="110000"/>
                <a:alpha val="68000"/>
              </a:schemeClr>
            </a:gs>
            <a:gs pos="45000">
              <a:schemeClr val="accent6">
                <a:hueOff val="0"/>
                <a:satOff val="0"/>
                <a:lumOff val="0"/>
                <a:shade val="100000"/>
                <a:satMod val="118000"/>
                <a:alpha val="68000"/>
              </a:schemeClr>
            </a:gs>
            <a:gs pos="55000">
              <a:schemeClr val="accent6">
                <a:hueOff val="0"/>
                <a:satOff val="0"/>
                <a:lumOff val="0"/>
                <a:shade val="100000"/>
                <a:satMod val="118000"/>
                <a:alpha val="68000"/>
              </a:schemeClr>
            </a:gs>
            <a:gs pos="73000">
              <a:schemeClr val="accent6">
                <a:hueOff val="0"/>
                <a:satOff val="0"/>
                <a:lumOff val="0"/>
                <a:shade val="90000"/>
                <a:satMod val="110000"/>
                <a:alpha val="68000"/>
              </a:schemeClr>
            </a:gs>
            <a:gs pos="100000">
              <a:schemeClr val="accent6">
                <a:hueOff val="0"/>
                <a:satOff val="0"/>
                <a:lumOff val="0"/>
                <a:shade val="63000"/>
                <a:alpha val="68000"/>
              </a:schemeClr>
            </a:gs>
          </a:gsLst>
          <a:lin ang="950000" scaled="1"/>
          <a:tileRect/>
        </a:gradFill>
        <a:ln>
          <a:noFill/>
        </a:ln>
        <a:effectLst>
          <a:outerShdw blurRad="50800" dist="43000" dir="5400000" rotWithShape="0">
            <a:srgbClr val="000000">
              <a:alpha val="40000"/>
            </a:srgbClr>
          </a:outerShdw>
        </a:effectLst>
        <a:scene3d>
          <a:camera prst="orthographicFront" fov="0">
            <a:rot lat="0" lon="0" rev="0"/>
          </a:camera>
          <a:lightRig rig="balanced" dir="t">
            <a:rot lat="0" lon="0" rev="0"/>
          </a:lightRig>
        </a:scene3d>
        <a:sp3d prstMaterial="matte">
          <a:bevelT w="0" h="0"/>
          <a:contourClr>
            <a:schemeClr val="accent6">
              <a:hueOff val="0"/>
              <a:satOff val="0"/>
              <a:lumOff val="0"/>
              <a:alphaOff val="0"/>
              <a:tint val="100000"/>
              <a:shade val="100000"/>
              <a:hueMod val="100000"/>
              <a:satMod val="10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/>
            <a:t>People</a:t>
          </a:r>
          <a:endParaRPr lang="en-US" sz="2600" kern="1200" dirty="0"/>
        </a:p>
      </dsp:txBody>
      <dsp:txXfrm>
        <a:off x="2633163" y="1286532"/>
        <a:ext cx="1722970" cy="1203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B8EE7C4-A09C-4844-AB83-C2151E906D6F}" type="datetimeFigureOut">
              <a:rPr lang="en-US" smtClean="0"/>
              <a:pPr/>
              <a:t>5/8/13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17EC6F2-F33D-214C-A44E-3FA06C83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Target%20Market%20Example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Marketing Concept</a:t>
            </a:r>
            <a:endParaRPr lang="en-US" sz="40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/>
              <a:t>Implementing the Marketing Strategy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Promotion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8229600" cy="493776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The efforts of a business to communicate with customers resulting in some type of action.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b="1" u="sng" dirty="0" smtClean="0"/>
              <a:t>Promotional Methods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1.) Advertising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2.) Trade Promotions (Trade Shows)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3.) Consumer Promotions (Contests)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4.) Personal Selling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5.) Publicity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6.) Sponsorships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7.) Direct Marketing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34844" r="29062" b="15000"/>
          <a:stretch>
            <a:fillRect/>
          </a:stretch>
        </p:blipFill>
        <p:spPr>
          <a:xfrm>
            <a:off x="5537200" y="2270760"/>
            <a:ext cx="2933700" cy="38862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Selecting Promotion Methods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Businesses select promotional methods based on: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(p.111)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1.) Who is the Target Market?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2000" b="1" dirty="0" smtClean="0">
                <a:solidFill>
                  <a:srgbClr val="FF0000"/>
                </a:solidFill>
              </a:rPr>
              <a:t>How many? Where are they located? Where and how do they receive information?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2.) What is the Message?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z="2000" b="1" dirty="0" smtClean="0">
                <a:solidFill>
                  <a:srgbClr val="FF0000"/>
                </a:solidFill>
              </a:rPr>
              <a:t>Does everyone need the same information?  Is it simple or complex? Need Repeating?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3.) What is your Promotional Budget?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dirty="0" smtClean="0"/>
              <a:t>	</a:t>
            </a:r>
            <a:r>
              <a:rPr lang="en-US" smtClean="0"/>
              <a:t>What We Can </a:t>
            </a:r>
            <a:r>
              <a:rPr lang="en-US" dirty="0" smtClean="0"/>
              <a:t>A</a:t>
            </a:r>
            <a:r>
              <a:rPr lang="en-US" smtClean="0"/>
              <a:t>fford </a:t>
            </a:r>
            <a:r>
              <a:rPr lang="en-US" dirty="0" smtClean="0"/>
              <a:t>or Objective and Task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People are critical in implementing the Marketing Strategy.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sz="3600" b="1" u="sng" dirty="0" smtClean="0">
                <a:solidFill>
                  <a:schemeClr val="accent2">
                    <a:lumMod val="75000"/>
                  </a:schemeClr>
                </a:solidFill>
              </a:rPr>
              <a:t>Roles Played</a:t>
            </a:r>
          </a:p>
          <a:p>
            <a:pPr lvl="1">
              <a:buNone/>
            </a:pPr>
            <a:r>
              <a:rPr lang="en-US" sz="3600" dirty="0" smtClean="0"/>
              <a:t>Personal Selling</a:t>
            </a:r>
          </a:p>
          <a:p>
            <a:pPr lvl="1">
              <a:buNone/>
            </a:pPr>
            <a:r>
              <a:rPr lang="en-US" sz="3600" dirty="0" smtClean="0"/>
              <a:t>Customer Service</a:t>
            </a:r>
          </a:p>
          <a:p>
            <a:pPr lvl="1">
              <a:buNone/>
            </a:pPr>
            <a:r>
              <a:rPr lang="en-US" sz="3600" dirty="0" smtClean="0"/>
              <a:t>Support</a:t>
            </a:r>
          </a:p>
          <a:p>
            <a:pPr lvl="1"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 l="45717" t="25350"/>
          <a:stretch>
            <a:fillRect/>
          </a:stretch>
        </p:blipFill>
        <p:spPr>
          <a:xfrm>
            <a:off x="4572000" y="2311400"/>
            <a:ext cx="3702050" cy="338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401"/>
            <a:ext cx="8229600" cy="922144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The Marketing Concept</a:t>
            </a:r>
            <a:endParaRPr lang="en-US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0" y="1219200"/>
          <a:ext cx="9144000" cy="5369633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Marketing Strategy</a:t>
            </a:r>
            <a:endParaRPr lang="en-US" sz="4000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914074"/>
          <a:ext cx="8229600" cy="424225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Target Market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7800" y="1656410"/>
            <a:ext cx="8966200" cy="4500549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500" b="1" dirty="0" smtClean="0"/>
              <a:t>A clear and identifiable group of people</a:t>
            </a:r>
          </a:p>
          <a:p>
            <a:pPr marL="0" indent="0">
              <a:spcBef>
                <a:spcPts val="0"/>
              </a:spcBef>
              <a:buNone/>
            </a:pPr>
            <a:endParaRPr lang="en-US" sz="25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sz="2500" b="1" dirty="0" smtClean="0"/>
              <a:t>Finding Similar Characteristics</a:t>
            </a:r>
            <a:endParaRPr lang="en-US" sz="25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500" dirty="0" smtClean="0">
                <a:solidFill>
                  <a:schemeClr val="bg2">
                    <a:lumMod val="50000"/>
                  </a:schemeClr>
                </a:solidFill>
              </a:rPr>
              <a:t>	Demographics - 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</a:rPr>
              <a:t>(Age, Gender, Income, Education, 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</a:rPr>
              <a:t>Careers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500" dirty="0" smtClean="0">
                <a:solidFill>
                  <a:schemeClr val="bg2">
                    <a:lumMod val="50000"/>
                  </a:schemeClr>
                </a:solidFill>
              </a:rPr>
              <a:t>	Geographic Area - Location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500" dirty="0" smtClean="0">
                <a:solidFill>
                  <a:schemeClr val="bg2">
                    <a:lumMod val="50000"/>
                  </a:schemeClr>
                </a:solidFill>
              </a:rPr>
              <a:t>	Psychographics: 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</a:rPr>
              <a:t>(General personality, behaviors, life-style, rate of use, repetition of need, benefits sought, and loyalty characteristics.</a:t>
            </a: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bg2">
                    <a:lumMod val="50000"/>
                  </a:schemeClr>
                </a:solidFill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800" b="1" u="sng" dirty="0" smtClean="0">
                <a:solidFill>
                  <a:schemeClr val="bg2">
                    <a:lumMod val="50000"/>
                  </a:schemeClr>
                </a:solidFill>
                <a:hlinkClick r:id="rId2" action="ppaction://hlinkfile"/>
              </a:rPr>
              <a:t>Example of Target Market</a:t>
            </a:r>
            <a:endParaRPr lang="en-US" sz="1800" b="1" u="sng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500" dirty="0" smtClean="0">
              <a:solidFill>
                <a:schemeClr val="bg2">
                  <a:lumMod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500" b="1" dirty="0" smtClean="0"/>
              <a:t>A Marketing Mix is then developed to meets the Needs of this group</a:t>
            </a:r>
            <a:endParaRPr lang="en-US" sz="25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The Marketing Mix</a:t>
            </a:r>
            <a:endParaRPr lang="en-US" sz="4000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121260" y="853440"/>
          <a:ext cx="9022740" cy="600456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Product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4013200"/>
            <a:ext cx="8229600" cy="493776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More than just the product: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	- Brand Name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	- Accessories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	- Packaging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	- Services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0" y="1295400"/>
            <a:ext cx="2844800" cy="213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200" y="1397000"/>
            <a:ext cx="41148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dirty="0" smtClean="0"/>
              <a:t>Marketers help businesses create new Products by using:</a:t>
            </a:r>
          </a:p>
          <a:p>
            <a:r>
              <a:rPr lang="en-US" sz="2700" dirty="0" smtClean="0"/>
              <a:t>		- Marketing Research</a:t>
            </a:r>
          </a:p>
          <a:p>
            <a:r>
              <a:rPr lang="en-US" sz="2700" dirty="0" smtClean="0"/>
              <a:t>		- Buying Behaviors </a:t>
            </a:r>
            <a:endParaRPr lang="en-US" sz="27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5800" y="4013200"/>
            <a:ext cx="1879600" cy="19422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b="1" dirty="0" smtClean="0"/>
              <a:t>Place </a:t>
            </a:r>
            <a:r>
              <a:rPr lang="en-US" sz="2700" b="1" dirty="0" smtClean="0"/>
              <a:t>(Distribution)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2209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Making the product/service accessible to your customers.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Where to sell it?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How to get it there?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How to can I reduce costs?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890664"/>
            <a:ext cx="4114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/>
              <a:t>Channels of Distribution</a:t>
            </a:r>
          </a:p>
          <a:p>
            <a:r>
              <a:rPr lang="en-US" sz="2600" dirty="0" smtClean="0"/>
              <a:t>The path a product takes to get from producer to consumer.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3585864"/>
            <a:ext cx="4572000" cy="26851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b="1" dirty="0" smtClean="0"/>
              <a:t>Effective Distribution</a:t>
            </a:r>
            <a:endParaRPr lang="en-US" sz="27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3200" y="1219200"/>
            <a:ext cx="8737600" cy="51562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1.) </a:t>
            </a:r>
            <a:r>
              <a:rPr lang="en-US" b="1" dirty="0" smtClean="0">
                <a:solidFill>
                  <a:srgbClr val="528693"/>
                </a:solidFill>
              </a:rPr>
              <a:t>Difference in Quantity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Adjusts the product amount to meet customer needs.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2.) </a:t>
            </a:r>
            <a:r>
              <a:rPr lang="en-US" b="1" dirty="0" smtClean="0">
                <a:solidFill>
                  <a:srgbClr val="528693"/>
                </a:solidFill>
              </a:rPr>
              <a:t>Difference in Assortment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	Businesses can carry a variety of items in one place.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3.) </a:t>
            </a:r>
            <a:r>
              <a:rPr lang="en-US" b="1" dirty="0" smtClean="0">
                <a:solidFill>
                  <a:srgbClr val="528693"/>
                </a:solidFill>
              </a:rPr>
              <a:t>Difference in Locations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528693"/>
                </a:solidFill>
              </a:rPr>
              <a:t>	</a:t>
            </a:r>
            <a:r>
              <a:rPr lang="en-US" dirty="0" smtClean="0"/>
              <a:t>Businesses can carry products made from all over the world.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4.) </a:t>
            </a: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Differences in the Time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	</a:t>
            </a:r>
            <a:r>
              <a:rPr lang="en-US" dirty="0" smtClean="0"/>
              <a:t>Businesses can determine when to deliver products to consumers.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114800" cy="9906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Pricing Goals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114800" cy="2209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1.) Maximize Profits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2.) Increase Sales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r>
              <a:rPr lang="en-US" dirty="0" smtClean="0"/>
              <a:t>3.) Maintain Image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 smtClean="0"/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0" y="3581400"/>
            <a:ext cx="4343400" cy="2616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1.)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600" dirty="0" smtClean="0"/>
              <a:t>Supply and Demand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2.)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Quantity </a:t>
            </a:r>
            <a:r>
              <a:rPr lang="en-US" sz="2600" dirty="0" smtClean="0"/>
              <a:t>Purchased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3.)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Customer Service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en-US" sz="2600" baseline="0" dirty="0" smtClean="0"/>
              <a:t>4.)</a:t>
            </a:r>
            <a:r>
              <a:rPr lang="en-US" sz="2600" dirty="0" smtClean="0"/>
              <a:t> Special Products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5.) Channel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of Distribution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en-US" sz="2600" baseline="0" dirty="0" smtClean="0"/>
              <a:t>6.)</a:t>
            </a:r>
            <a:r>
              <a:rPr lang="en-US" sz="2600" dirty="0" smtClean="0"/>
              <a:t> Advertising and Promotion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3714750"/>
            <a:ext cx="3124200" cy="234315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572000" y="2438400"/>
            <a:ext cx="4343400" cy="990600"/>
          </a:xfrm>
          <a:prstGeom prst="rect">
            <a:avLst/>
          </a:prstGeom>
        </p:spPr>
        <p:txBody>
          <a:bodyPr vert="horz" anchor="b" anchorCtr="0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Pricing Influences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300" y="473572"/>
            <a:ext cx="2827361" cy="2282328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ＭＳ 明朝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Origin.thmx</Template>
  <TotalTime>638</TotalTime>
  <Words>495</Words>
  <Application>Microsoft Macintosh PowerPoint</Application>
  <PresentationFormat>On-screen Show (4:3)</PresentationFormat>
  <Paragraphs>96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Origin</vt:lpstr>
      <vt:lpstr>The Marketing Concept</vt:lpstr>
      <vt:lpstr>The Marketing Concept</vt:lpstr>
      <vt:lpstr>The Marketing Strategy</vt:lpstr>
      <vt:lpstr>Target Market</vt:lpstr>
      <vt:lpstr>The Marketing Mix</vt:lpstr>
      <vt:lpstr>Product</vt:lpstr>
      <vt:lpstr>Place (Distribution)</vt:lpstr>
      <vt:lpstr>Effective Distribution</vt:lpstr>
      <vt:lpstr>Pricing Goals</vt:lpstr>
      <vt:lpstr>Promotion</vt:lpstr>
      <vt:lpstr>Selecting Promotion Methods</vt:lpstr>
      <vt:lpstr>People</vt:lpstr>
    </vt:vector>
  </TitlesOfParts>
  <Company>Woodward-Granger CSD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Marketing Concept</dc:title>
  <dc:creator>David Combs</dc:creator>
  <cp:lastModifiedBy>David Combs</cp:lastModifiedBy>
  <cp:revision>26</cp:revision>
  <dcterms:created xsi:type="dcterms:W3CDTF">2013-05-08T13:09:30Z</dcterms:created>
  <dcterms:modified xsi:type="dcterms:W3CDTF">2013-05-08T13:15:07Z</dcterms:modified>
</cp:coreProperties>
</file>